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0"/>
  </p:notesMasterIdLst>
  <p:sldIdLst>
    <p:sldId id="3825" r:id="rId5"/>
    <p:sldId id="3826" r:id="rId6"/>
    <p:sldId id="3828" r:id="rId7"/>
    <p:sldId id="3827" r:id="rId8"/>
    <p:sldId id="3791" r:id="rId9"/>
    <p:sldId id="3792" r:id="rId10"/>
    <p:sldId id="3831" r:id="rId11"/>
    <p:sldId id="3794" r:id="rId12"/>
    <p:sldId id="3837" r:id="rId13"/>
    <p:sldId id="3832" r:id="rId14"/>
    <p:sldId id="3835" r:id="rId15"/>
    <p:sldId id="3836" r:id="rId16"/>
    <p:sldId id="3829" r:id="rId17"/>
    <p:sldId id="3833" r:id="rId18"/>
    <p:sldId id="38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Smart Trash Bin</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lnSpcReduction="10000"/>
          </a:bodyPr>
          <a:lstStyle/>
          <a:p>
            <a:pPr>
              <a:lnSpc>
                <a:spcPct val="107000"/>
              </a:lnSpc>
              <a:spcAft>
                <a:spcPts val="800"/>
              </a:spcAft>
            </a:pPr>
            <a:r>
              <a:rPr lang="en-US" sz="1800" dirty="0">
                <a:effectLst/>
                <a:ea typeface="Calibri" panose="020F0502020204030204" pitchFamily="34" charset="0"/>
                <a:cs typeface="Cordia New" panose="020B0304020202020204" pitchFamily="34" charset="-34"/>
              </a:rPr>
              <a:t>Author: Thawanrat Atthawiwatkul Student ID:62011277</a:t>
            </a:r>
          </a:p>
          <a:p>
            <a:pPr>
              <a:spcBef>
                <a:spcPts val="1200"/>
              </a:spcBef>
              <a:spcAft>
                <a:spcPts val="1200"/>
              </a:spcAft>
            </a:pPr>
            <a:r>
              <a:rPr lang="en-US" sz="1800" dirty="0">
                <a:effectLst/>
                <a:ea typeface="Times New Roman" panose="02020603050405020304" pitchFamily="18" charset="0"/>
              </a:rPr>
              <a:t>Author: </a:t>
            </a:r>
            <a:r>
              <a:rPr lang="en-US" sz="1800" dirty="0" err="1">
                <a:effectLst/>
                <a:ea typeface="Times New Roman" panose="02020603050405020304" pitchFamily="18" charset="0"/>
              </a:rPr>
              <a:t>Tinchupeam</a:t>
            </a:r>
            <a:r>
              <a:rPr lang="en-US" sz="1800" dirty="0">
                <a:effectLst/>
                <a:ea typeface="Times New Roman" panose="02020603050405020304" pitchFamily="18" charset="0"/>
              </a:rPr>
              <a:t> </a:t>
            </a:r>
            <a:r>
              <a:rPr lang="en-US" sz="1800" dirty="0" err="1">
                <a:effectLst/>
                <a:ea typeface="Times New Roman" panose="02020603050405020304" pitchFamily="18" charset="0"/>
              </a:rPr>
              <a:t>Weerayutvilai</a:t>
            </a:r>
            <a:r>
              <a:rPr lang="en-US" sz="1800" dirty="0">
                <a:effectLst/>
                <a:ea typeface="Times New Roman" panose="02020603050405020304" pitchFamily="18" charset="0"/>
              </a:rPr>
              <a:t> Student ID:62011281</a:t>
            </a:r>
          </a:p>
          <a:p>
            <a:endParaRPr lang="en-US" dirty="0">
              <a:solidFill>
                <a:srgbClr val="FFFFFF"/>
              </a:solidFill>
            </a:endParaRP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Library  </a:t>
            </a:r>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ext Placeholder 12">
            <a:extLst>
              <a:ext uri="{FF2B5EF4-FFF2-40B4-BE49-F238E27FC236}">
                <a16:creationId xmlns:a16="http://schemas.microsoft.com/office/drawing/2014/main" id="{04AD1F5F-1660-4E45-B415-DC1A5054F876}"/>
              </a:ext>
            </a:extLst>
          </p:cNvPr>
          <p:cNvSpPr>
            <a:spLocks noGrp="1"/>
          </p:cNvSpPr>
          <p:nvPr>
            <p:ph type="body" sz="quarter" idx="3"/>
          </p:nvPr>
        </p:nvSpPr>
        <p:spPr/>
        <p:txBody>
          <a:bodyPr/>
          <a:lstStyle/>
          <a:p>
            <a:endParaRPr lang="en-US" dirty="0"/>
          </a:p>
        </p:txBody>
      </p:sp>
      <p:sp>
        <p:nvSpPr>
          <p:cNvPr id="15" name="Content Placeholder 14">
            <a:extLst>
              <a:ext uri="{FF2B5EF4-FFF2-40B4-BE49-F238E27FC236}">
                <a16:creationId xmlns:a16="http://schemas.microsoft.com/office/drawing/2014/main" id="{02BF03FD-1F4C-4010-827B-F38F9A1D746B}"/>
              </a:ext>
            </a:extLst>
          </p:cNvPr>
          <p:cNvSpPr>
            <a:spLocks noGrp="1"/>
          </p:cNvSpPr>
          <p:nvPr>
            <p:ph sz="quarter" idx="4"/>
          </p:nvPr>
        </p:nvSpPr>
        <p:spPr/>
        <p:txBody>
          <a:bodyPr/>
          <a:lstStyle/>
          <a:p>
            <a:endParaRPr lang="en-US"/>
          </a:p>
        </p:txBody>
      </p:sp>
      <p:sp>
        <p:nvSpPr>
          <p:cNvPr id="17" name="Text Placeholder 16">
            <a:extLst>
              <a:ext uri="{FF2B5EF4-FFF2-40B4-BE49-F238E27FC236}">
                <a16:creationId xmlns:a16="http://schemas.microsoft.com/office/drawing/2014/main" id="{77D7BE24-79DD-4FBB-B145-BEAC8D737A0C}"/>
              </a:ext>
            </a:extLst>
          </p:cNvPr>
          <p:cNvSpPr>
            <a:spLocks noGrp="1"/>
          </p:cNvSpPr>
          <p:nvPr>
            <p:ph type="body" sz="quarter" idx="13"/>
          </p:nvPr>
        </p:nvSpPr>
        <p:spPr/>
        <p:txBody>
          <a:bodyPr/>
          <a:lstStyle/>
          <a:p>
            <a:endParaRPr lang="en-US"/>
          </a:p>
        </p:txBody>
      </p:sp>
      <p:sp>
        <p:nvSpPr>
          <p:cNvPr id="19" name="Content Placeholder 18">
            <a:extLst>
              <a:ext uri="{FF2B5EF4-FFF2-40B4-BE49-F238E27FC236}">
                <a16:creationId xmlns:a16="http://schemas.microsoft.com/office/drawing/2014/main" id="{B9BC787F-BE97-466D-90FF-4D777C1C5FC9}"/>
              </a:ext>
            </a:extLst>
          </p:cNvPr>
          <p:cNvSpPr>
            <a:spLocks noGrp="1"/>
          </p:cNvSpPr>
          <p:nvPr>
            <p:ph sz="quarter" idx="14"/>
          </p:nvPr>
        </p:nvSpPr>
        <p:spPr/>
        <p:txBody>
          <a:bodyPr/>
          <a:lstStyle/>
          <a:p>
            <a:endParaRPr lang="en-US"/>
          </a:p>
        </p:txBody>
      </p:sp>
      <p:pic>
        <p:nvPicPr>
          <p:cNvPr id="20" name="Picture 19">
            <a:extLst>
              <a:ext uri="{FF2B5EF4-FFF2-40B4-BE49-F238E27FC236}">
                <a16:creationId xmlns:a16="http://schemas.microsoft.com/office/drawing/2014/main" id="{727506E6-7837-4351-ACDE-1CA1B6CBD8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9940" y="1857375"/>
            <a:ext cx="5532120" cy="3682190"/>
          </a:xfrm>
          <a:prstGeom prst="rect">
            <a:avLst/>
          </a:prstGeom>
          <a:noFill/>
          <a:ln>
            <a:noFill/>
          </a:ln>
        </p:spPr>
      </p:pic>
    </p:spTree>
    <p:extLst>
      <p:ext uri="{BB962C8B-B14F-4D97-AF65-F5344CB8AC3E}">
        <p14:creationId xmlns:p14="http://schemas.microsoft.com/office/powerpoint/2010/main" val="543995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8C0C-40E3-4B29-BF1C-6B89B881309C}"/>
              </a:ext>
            </a:extLst>
          </p:cNvPr>
          <p:cNvSpPr>
            <a:spLocks noGrp="1"/>
          </p:cNvSpPr>
          <p:nvPr>
            <p:ph type="title"/>
          </p:nvPr>
        </p:nvSpPr>
        <p:spPr/>
        <p:txBody>
          <a:bodyPr/>
          <a:lstStyle/>
          <a:p>
            <a:r>
              <a:rPr lang="en-US" dirty="0"/>
              <a:t>Code</a:t>
            </a:r>
          </a:p>
        </p:txBody>
      </p:sp>
      <p:sp>
        <p:nvSpPr>
          <p:cNvPr id="3" name="Text Placeholder 2">
            <a:extLst>
              <a:ext uri="{FF2B5EF4-FFF2-40B4-BE49-F238E27FC236}">
                <a16:creationId xmlns:a16="http://schemas.microsoft.com/office/drawing/2014/main" id="{E9FEFDE0-D025-40AE-A4C3-9A112FCF4C75}"/>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2029DED9-8DAF-432B-9A30-E6DF3BB67629}"/>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C057A897-CD54-4B30-8B53-1F0FBFF6A48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32AC377-94F1-4E57-B350-AE3013655D28}"/>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11D1ECC2-C9EE-4DD5-AE3C-A37A1269BE2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BF3D90D9-F24D-49BC-96A8-FF5F4B6CCBF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3B677F4B-752B-46A9-B0DF-DF24C4C33A7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3738F83C-04EF-41C0-A971-89B84A63B4D9}"/>
              </a:ext>
            </a:extLst>
          </p:cNvPr>
          <p:cNvSpPr>
            <a:spLocks noGrp="1"/>
          </p:cNvSpPr>
          <p:nvPr>
            <p:ph type="body" sz="quarter" idx="13"/>
          </p:nvPr>
        </p:nvSpPr>
        <p:spPr/>
        <p:txBody>
          <a:bodyPr/>
          <a:lstStyle/>
          <a:p>
            <a:endParaRPr lang="en-US"/>
          </a:p>
        </p:txBody>
      </p:sp>
      <p:sp>
        <p:nvSpPr>
          <p:cNvPr id="11" name="Content Placeholder 10">
            <a:extLst>
              <a:ext uri="{FF2B5EF4-FFF2-40B4-BE49-F238E27FC236}">
                <a16:creationId xmlns:a16="http://schemas.microsoft.com/office/drawing/2014/main" id="{6AC9A90F-6204-4E3E-8022-0712A3B51187}"/>
              </a:ext>
            </a:extLst>
          </p:cNvPr>
          <p:cNvSpPr>
            <a:spLocks noGrp="1"/>
          </p:cNvSpPr>
          <p:nvPr>
            <p:ph sz="quarter" idx="14"/>
          </p:nvPr>
        </p:nvSpPr>
        <p:spPr/>
        <p:txBody>
          <a:bodyPr/>
          <a:lstStyle/>
          <a:p>
            <a:endParaRPr lang="en-US"/>
          </a:p>
        </p:txBody>
      </p:sp>
      <p:pic>
        <p:nvPicPr>
          <p:cNvPr id="12" name="Picture 11">
            <a:extLst>
              <a:ext uri="{FF2B5EF4-FFF2-40B4-BE49-F238E27FC236}">
                <a16:creationId xmlns:a16="http://schemas.microsoft.com/office/drawing/2014/main" id="{F4F4C3E3-0048-4B37-AF7D-DAB7F78B37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3584" y="365125"/>
            <a:ext cx="8672534" cy="2063433"/>
          </a:xfrm>
          <a:prstGeom prst="rect">
            <a:avLst/>
          </a:prstGeom>
          <a:noFill/>
          <a:ln>
            <a:noFill/>
          </a:ln>
        </p:spPr>
      </p:pic>
      <p:pic>
        <p:nvPicPr>
          <p:cNvPr id="2050" name="Picture 2">
            <a:extLst>
              <a:ext uri="{FF2B5EF4-FFF2-40B4-BE49-F238E27FC236}">
                <a16:creationId xmlns:a16="http://schemas.microsoft.com/office/drawing/2014/main" id="{1D0D3048-4CD5-48E4-BCF3-F9DF3A67A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584" y="2581592"/>
            <a:ext cx="4488181" cy="384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1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0414-175D-420B-AF02-357869DA2688}"/>
              </a:ext>
            </a:extLst>
          </p:cNvPr>
          <p:cNvSpPr>
            <a:spLocks noGrp="1"/>
          </p:cNvSpPr>
          <p:nvPr>
            <p:ph type="title"/>
          </p:nvPr>
        </p:nvSpPr>
        <p:spPr/>
        <p:txBody>
          <a:bodyPr/>
          <a:lstStyle/>
          <a:p>
            <a:r>
              <a:rPr lang="en-US" dirty="0"/>
              <a:t>Code(2)</a:t>
            </a:r>
          </a:p>
        </p:txBody>
      </p:sp>
      <p:sp>
        <p:nvSpPr>
          <p:cNvPr id="3" name="Text Placeholder 2">
            <a:extLst>
              <a:ext uri="{FF2B5EF4-FFF2-40B4-BE49-F238E27FC236}">
                <a16:creationId xmlns:a16="http://schemas.microsoft.com/office/drawing/2014/main" id="{EEE2CF12-4235-4CBB-A721-1B3CEFF89964}"/>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115DAFB-BC59-41D4-A055-CBB5AD180906}"/>
              </a:ext>
            </a:extLst>
          </p:cNvPr>
          <p:cNvSpPr>
            <a:spLocks noGrp="1"/>
          </p:cNvSpPr>
          <p:nvPr>
            <p:ph sz="half" idx="2"/>
          </p:nvPr>
        </p:nvSpPr>
        <p:spPr>
          <a:xfrm>
            <a:off x="839788" y="2531970"/>
            <a:ext cx="3291840" cy="3684588"/>
          </a:xfrm>
        </p:spPr>
        <p:txBody>
          <a:bodyPr/>
          <a:lstStyle/>
          <a:p>
            <a:endParaRPr lang="en-US"/>
          </a:p>
        </p:txBody>
      </p:sp>
      <p:sp>
        <p:nvSpPr>
          <p:cNvPr id="5" name="Text Placeholder 4">
            <a:extLst>
              <a:ext uri="{FF2B5EF4-FFF2-40B4-BE49-F238E27FC236}">
                <a16:creationId xmlns:a16="http://schemas.microsoft.com/office/drawing/2014/main" id="{F433E6A3-A2E2-46CD-988A-603715B2286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A894C95-A341-49BA-84D4-0484AEA6FA28}"/>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ADCEE18C-BF4D-499E-ACC5-23944CDB57B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66F9A76F-2F02-4E52-84D7-95918FE3783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B85F1EBF-54E9-403E-979A-21602680056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09130CE4-8348-4CD8-9343-606DE303C799}"/>
              </a:ext>
            </a:extLst>
          </p:cNvPr>
          <p:cNvSpPr>
            <a:spLocks noGrp="1"/>
          </p:cNvSpPr>
          <p:nvPr>
            <p:ph type="body" sz="quarter" idx="13"/>
          </p:nvPr>
        </p:nvSpPr>
        <p:spPr/>
        <p:txBody>
          <a:bodyPr/>
          <a:lstStyle/>
          <a:p>
            <a:endParaRPr lang="en-US"/>
          </a:p>
        </p:txBody>
      </p:sp>
      <p:sp>
        <p:nvSpPr>
          <p:cNvPr id="11" name="Content Placeholder 10">
            <a:extLst>
              <a:ext uri="{FF2B5EF4-FFF2-40B4-BE49-F238E27FC236}">
                <a16:creationId xmlns:a16="http://schemas.microsoft.com/office/drawing/2014/main" id="{16C3A8A8-BA1C-487B-8F8A-70F3739D76F1}"/>
              </a:ext>
            </a:extLst>
          </p:cNvPr>
          <p:cNvSpPr>
            <a:spLocks noGrp="1"/>
          </p:cNvSpPr>
          <p:nvPr>
            <p:ph sz="quarter" idx="14"/>
          </p:nvPr>
        </p:nvSpPr>
        <p:spPr/>
        <p:txBody>
          <a:bodyPr/>
          <a:lstStyle/>
          <a:p>
            <a:endParaRPr lang="en-US"/>
          </a:p>
        </p:txBody>
      </p:sp>
      <p:pic>
        <p:nvPicPr>
          <p:cNvPr id="12" name="Picture 11">
            <a:extLst>
              <a:ext uri="{FF2B5EF4-FFF2-40B4-BE49-F238E27FC236}">
                <a16:creationId xmlns:a16="http://schemas.microsoft.com/office/drawing/2014/main" id="{5BBA09E7-F65B-4353-BE37-FA5CCA8B57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7278" y="3374867"/>
            <a:ext cx="9645640" cy="2650490"/>
          </a:xfrm>
          <a:prstGeom prst="rect">
            <a:avLst/>
          </a:prstGeom>
          <a:noFill/>
          <a:ln>
            <a:noFill/>
          </a:ln>
        </p:spPr>
      </p:pic>
      <p:pic>
        <p:nvPicPr>
          <p:cNvPr id="3076" name="Picture 4">
            <a:extLst>
              <a:ext uri="{FF2B5EF4-FFF2-40B4-BE49-F238E27FC236}">
                <a16:creationId xmlns:a16="http://schemas.microsoft.com/office/drawing/2014/main" id="{61F41007-51F9-4DC8-B676-73B0C1D7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683" y="336961"/>
            <a:ext cx="5886245" cy="28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40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a:xfrm>
            <a:off x="0" y="-213359"/>
            <a:ext cx="12192000" cy="6858000"/>
          </a:xfrm>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sz="8800" dirty="0"/>
              <a:t>Demo Time</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Smart Trash Bin</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13</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343916" y="415417"/>
            <a:ext cx="6260084" cy="1325880"/>
          </a:xfrm>
        </p:spPr>
        <p:txBody>
          <a:bodyPr/>
          <a:lstStyle/>
          <a:p>
            <a:r>
              <a:rPr lang="en-US" dirty="0"/>
              <a:t>Improvement &amp; Conclusion</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pPr marL="285750" indent="-285750">
              <a:buFont typeface="Arial" panose="020B0604020202020204" pitchFamily="34" charset="0"/>
              <a:buChar char="•"/>
            </a:pPr>
            <a:r>
              <a:rPr lang="en-US" sz="1800" dirty="0">
                <a:effectLst/>
                <a:ea typeface="Calibri" panose="020F0502020204030204" pitchFamily="34" charset="0"/>
                <a:cs typeface="Cordia New" panose="020B0304020202020204" pitchFamily="34" charset="-34"/>
              </a:rPr>
              <a:t>We will make the bin door open automatically when the ultrasonic sensor can detect someone nearby using servo motor to power the servo leg to open the bin’s door.</a:t>
            </a:r>
          </a:p>
          <a:p>
            <a:pPr marL="285750" indent="-285750">
              <a:buFont typeface="Arial" panose="020B0604020202020204" pitchFamily="34" charset="0"/>
              <a:buChar char="•"/>
            </a:pPr>
            <a:r>
              <a:rPr lang="en-US" sz="1800" dirty="0">
                <a:effectLst/>
                <a:ea typeface="Calibri" panose="020F0502020204030204" pitchFamily="34" charset="0"/>
                <a:cs typeface="Cordia New" panose="020B0304020202020204" pitchFamily="34" charset="-34"/>
              </a:rPr>
              <a:t>The project uses the knowledge we have learnt from the lecture and lab. We also get to work in a team and create new useful things. We also experience many errors during work but eventually we find the right solution on time.</a:t>
            </a:r>
          </a:p>
          <a:p>
            <a:pPr marL="285750" indent="-285750">
              <a:buFont typeface="Arial" panose="020B0604020202020204" pitchFamily="34" charset="0"/>
              <a:buChar char="•"/>
            </a:pPr>
            <a:endParaRPr lang="en-US" sz="1800" dirty="0">
              <a:effectLst/>
              <a:ea typeface="Calibri" panose="020F0502020204030204" pitchFamily="34" charset="0"/>
              <a:cs typeface="Cordia New" panose="020B0304020202020204" pitchFamily="34" charset="-34"/>
            </a:endParaRPr>
          </a:p>
          <a:p>
            <a:endParaRPr lang="en-US" sz="2400" dirty="0"/>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15</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normAutofit fontScale="92500" lnSpcReduction="10000"/>
          </a:bodyPr>
          <a:lstStyle/>
          <a:p>
            <a:pPr>
              <a:lnSpc>
                <a:spcPct val="107000"/>
              </a:lnSpc>
              <a:spcAft>
                <a:spcPts val="800"/>
              </a:spcAft>
            </a:pPr>
            <a:r>
              <a:rPr lang="en-US" sz="2400" dirty="0">
                <a:effectLst/>
                <a:ea typeface="Calibri" panose="020F0502020204030204" pitchFamily="34" charset="0"/>
                <a:cs typeface="Cordia New" panose="020B0304020202020204" pitchFamily="34" charset="-34"/>
              </a:rPr>
              <a:t>Author: Thawanrat Atthawiwatkul Student ID:62011277</a:t>
            </a:r>
          </a:p>
          <a:p>
            <a:pPr>
              <a:spcBef>
                <a:spcPts val="1200"/>
              </a:spcBef>
              <a:spcAft>
                <a:spcPts val="1200"/>
              </a:spcAft>
            </a:pPr>
            <a:r>
              <a:rPr lang="en-US" sz="2400" dirty="0">
                <a:effectLst/>
                <a:ea typeface="Times New Roman" panose="02020603050405020304" pitchFamily="18" charset="0"/>
              </a:rPr>
              <a:t>Author: </a:t>
            </a:r>
            <a:r>
              <a:rPr lang="en-US" sz="2400" dirty="0" err="1">
                <a:effectLst/>
                <a:ea typeface="Times New Roman" panose="02020603050405020304" pitchFamily="18" charset="0"/>
              </a:rPr>
              <a:t>Tinchupeam</a:t>
            </a:r>
            <a:r>
              <a:rPr lang="en-US" sz="2400" dirty="0">
                <a:effectLst/>
                <a:ea typeface="Times New Roman" panose="02020603050405020304" pitchFamily="18" charset="0"/>
              </a:rPr>
              <a:t> </a:t>
            </a:r>
            <a:r>
              <a:rPr lang="en-US" sz="2400" dirty="0" err="1">
                <a:effectLst/>
                <a:ea typeface="Times New Roman" panose="02020603050405020304" pitchFamily="18" charset="0"/>
              </a:rPr>
              <a:t>Weerayutvilai</a:t>
            </a:r>
            <a:r>
              <a:rPr lang="en-US" sz="2400" dirty="0">
                <a:effectLst/>
                <a:ea typeface="Times New Roman" panose="02020603050405020304" pitchFamily="18" charset="0"/>
              </a:rPr>
              <a:t> Student ID:62011281</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Topic</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sz="3000" dirty="0"/>
              <a:t>What is smart trash bin?</a:t>
            </a:r>
          </a:p>
          <a:p>
            <a:pPr marL="457200" indent="-457200">
              <a:buFont typeface="Arial" panose="020B0604020202020204" pitchFamily="34" charset="0"/>
              <a:buChar char="•"/>
            </a:pPr>
            <a:r>
              <a:rPr lang="en-US" sz="3000" dirty="0"/>
              <a:t>Hardware</a:t>
            </a:r>
          </a:p>
          <a:p>
            <a:pPr marL="457200" indent="-457200">
              <a:buFont typeface="Arial" panose="020B0604020202020204" pitchFamily="34" charset="0"/>
              <a:buChar char="•"/>
            </a:pPr>
            <a:r>
              <a:rPr lang="en-US" sz="3000" dirty="0"/>
              <a:t>Ultrasonic sensor HC_SR04</a:t>
            </a:r>
          </a:p>
          <a:p>
            <a:pPr marL="457200" indent="-457200">
              <a:buFont typeface="Arial" panose="020B0604020202020204" pitchFamily="34" charset="0"/>
              <a:buChar char="•"/>
            </a:pPr>
            <a:r>
              <a:rPr lang="en-US" sz="3000" dirty="0">
                <a:effectLst/>
                <a:ea typeface="Calibri" panose="020F0502020204030204" pitchFamily="34" charset="0"/>
              </a:rPr>
              <a:t>Schematic Diagram </a:t>
            </a:r>
          </a:p>
          <a:p>
            <a:pPr marL="457200" indent="-457200">
              <a:buFont typeface="Arial" panose="020B0604020202020204" pitchFamily="34" charset="0"/>
              <a:buChar char="•"/>
            </a:pPr>
            <a:r>
              <a:rPr lang="en-US" sz="3000" dirty="0"/>
              <a:t>Flowchart</a:t>
            </a:r>
          </a:p>
          <a:p>
            <a:pPr marL="457200" indent="-457200">
              <a:buFont typeface="Arial" panose="020B0604020202020204" pitchFamily="34" charset="0"/>
              <a:buChar char="•"/>
            </a:pPr>
            <a:r>
              <a:rPr lang="en-US" sz="3000" dirty="0"/>
              <a:t>Library</a:t>
            </a:r>
          </a:p>
          <a:p>
            <a:pPr marL="457200" indent="-457200">
              <a:buFont typeface="Arial" panose="020B0604020202020204" pitchFamily="34" charset="0"/>
              <a:buChar char="•"/>
            </a:pPr>
            <a:r>
              <a:rPr lang="en-US" sz="3000" dirty="0"/>
              <a:t>Code</a:t>
            </a:r>
          </a:p>
          <a:p>
            <a:pPr marL="457200" indent="-457200">
              <a:buFont typeface="Arial" panose="020B0604020202020204" pitchFamily="34" charset="0"/>
              <a:buChar char="•"/>
            </a:pPr>
            <a:r>
              <a:rPr lang="en-US" sz="3000" dirty="0"/>
              <a:t>Demo</a:t>
            </a:r>
          </a:p>
          <a:p>
            <a:pPr marL="457200" indent="-457200">
              <a:buFont typeface="Arial" panose="020B0604020202020204" pitchFamily="34" charset="0"/>
              <a:buChar char="•"/>
            </a:pPr>
            <a:r>
              <a:rPr lang="en-US" sz="3000" dirty="0"/>
              <a:t>Improvement &amp; Conclusion</a:t>
            </a:r>
          </a:p>
          <a:p>
            <a:pPr marL="0" indent="0">
              <a:buNone/>
            </a:pP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4707636" y="2659111"/>
            <a:ext cx="2776728" cy="2187209"/>
          </a:xfrm>
        </p:spPr>
        <p:txBody>
          <a:bodyPr>
            <a:normAutofit fontScale="90000"/>
          </a:bodyPr>
          <a:lstStyle/>
          <a:p>
            <a:r>
              <a:rPr lang="en-US" dirty="0">
                <a:solidFill>
                  <a:srgbClr val="FFFFFF"/>
                </a:solidFill>
              </a:rPr>
              <a:t>What is smart trash bin?</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solidFill>
                <a:srgbClr val="FFFFFF"/>
              </a:solidFill>
            </a:endParaRP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What is smart trash bin?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Our smart trash bin is a bin using IOT technology to measure inside of the trash bin and tell in percentage.</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Hardware</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5B2E2E-19EF-427D-9211-982A9B07BB87}"/>
              </a:ext>
            </a:extLst>
          </p:cNvPr>
          <p:cNvSpPr>
            <a:spLocks noGrp="1"/>
          </p:cNvSpPr>
          <p:nvPr>
            <p:ph idx="1"/>
          </p:nvPr>
        </p:nvSpPr>
        <p:spPr/>
        <p:txBody>
          <a:bodyPr/>
          <a:lstStyle/>
          <a:p>
            <a:r>
              <a:rPr lang="en-US" dirty="0"/>
              <a:t>LPCXPRESSO LPC1769</a:t>
            </a:r>
          </a:p>
          <a:p>
            <a:r>
              <a:rPr lang="en-US" dirty="0"/>
              <a:t>Ultrasonic sensor HC-SR04</a:t>
            </a:r>
          </a:p>
          <a:p>
            <a:r>
              <a:rPr lang="en-US" dirty="0"/>
              <a:t>LCD screen</a:t>
            </a:r>
          </a:p>
          <a:p>
            <a:r>
              <a:rPr lang="en-US" dirty="0"/>
              <a:t>Bread board</a:t>
            </a:r>
          </a:p>
        </p:txBody>
      </p:sp>
      <p:pic>
        <p:nvPicPr>
          <p:cNvPr id="1026" name="Picture 2" descr="LPC1769 LPCXpresso - Embedded Artists">
            <a:extLst>
              <a:ext uri="{FF2B5EF4-FFF2-40B4-BE49-F238E27FC236}">
                <a16:creationId xmlns:a16="http://schemas.microsoft.com/office/drawing/2014/main" id="{96CFE596-320F-456E-944F-6D45B52C1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50" y="-182935"/>
            <a:ext cx="5143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C-SR04 อัลตราโซนิคเซนเซอร์วัดระยะทางโมดูล 3.3V / 5V">
            <a:extLst>
              <a:ext uri="{FF2B5EF4-FFF2-40B4-BE49-F238E27FC236}">
                <a16:creationId xmlns:a16="http://schemas.microsoft.com/office/drawing/2014/main" id="{4C224D45-C62D-43A5-9EFE-2DD6E644AB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อัลตราโซนิค เซนเซอร์ วัดระยะทาง HC-SR04 Ultrasonic Sensor Module Distance  Measuring for arduino | Shopee Thailand">
            <a:extLst>
              <a:ext uri="{FF2B5EF4-FFF2-40B4-BE49-F238E27FC236}">
                <a16:creationId xmlns:a16="http://schemas.microsoft.com/office/drawing/2014/main" id="{A28D56F1-8739-4EBA-B1CA-B035FA045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694" y="2335239"/>
            <a:ext cx="2747682" cy="27476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ial SPI - 2.4 240 x 320 TFT LCD - ILI9341 Display Display for Arduino  Rasp: Amazon.co.uk">
            <a:extLst>
              <a:ext uri="{FF2B5EF4-FFF2-40B4-BE49-F238E27FC236}">
                <a16:creationId xmlns:a16="http://schemas.microsoft.com/office/drawing/2014/main" id="{D828E2E8-1E42-4BA7-91B1-FDF6339A5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30" y="3175199"/>
            <a:ext cx="2587692" cy="24988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readboard, High Quality Nickel Plated 840 Points BreadBoard / Solderless  Pcb Circuit Test Board(White) - Aguda">
            <a:extLst>
              <a:ext uri="{FF2B5EF4-FFF2-40B4-BE49-F238E27FC236}">
                <a16:creationId xmlns:a16="http://schemas.microsoft.com/office/drawing/2014/main" id="{6FE83FB6-40F6-46B3-9319-978B6CBCC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322" y="4726834"/>
            <a:ext cx="4356847" cy="140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Ultrasonic Sensor HC-SR04</a:t>
            </a:r>
          </a:p>
        </p:txBody>
      </p:sp>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3288C7-F182-4428-985E-55A3ADEAB4D4}"/>
              </a:ext>
            </a:extLst>
          </p:cNvPr>
          <p:cNvSpPr>
            <a:spLocks noGrp="1"/>
          </p:cNvSpPr>
          <p:nvPr>
            <p:ph idx="1"/>
          </p:nvPr>
        </p:nvSpPr>
        <p:spPr/>
        <p:txBody>
          <a:bodyPr>
            <a:normAutofit fontScale="55000" lnSpcReduction="20000"/>
          </a:bodyPr>
          <a:lstStyle/>
          <a:p>
            <a:pPr algn="l"/>
            <a:r>
              <a:rPr lang="en-US" b="0" i="0" dirty="0">
                <a:solidFill>
                  <a:srgbClr val="333E48"/>
                </a:solidFill>
                <a:effectLst/>
              </a:rPr>
              <a:t>The HC-SR04 is one of the lowest cost Sonar-based distance sensor options available (as low as $3 US). There seem to be several hardware versions and/or clones that work the same as far the functions of the two pins (trigger and echo). It operates off of 5V DC power at around 15 ma (not active is 2 ma). The detection range is 3-400 cm with around a 15 degree beam width. Like most Sonars, it more readily detects large hard objects that reflect sound, so it might not see something soft like a fluffy cat. It uses a short 40 kHz ultrasonic ping that humans can't hear and then listens for the ping signal to return after reflecting off an object. The time delay for the reflected signal to echo back is used to measure the distance using a simple scaling calculation based on the speed of sound in air.</a:t>
            </a:r>
          </a:p>
          <a:p>
            <a:pPr algn="l"/>
            <a:r>
              <a:rPr lang="en-US" b="0" i="0" dirty="0">
                <a:solidFill>
                  <a:srgbClr val="333E48"/>
                </a:solidFill>
                <a:effectLst/>
              </a:rPr>
              <a:t>There are two transducers, one to transmit and one to receive. Two transducers turn out to be cheaper, since a higher voltage is needed to transmit and switching modes using only one transducer takes a lot of analog circuitry.</a:t>
            </a:r>
          </a:p>
          <a:p>
            <a:pPr algn="l"/>
            <a:r>
              <a:rPr lang="en-US" b="0" i="0" dirty="0">
                <a:solidFill>
                  <a:srgbClr val="333E48"/>
                </a:solidFill>
                <a:effectLst/>
              </a:rPr>
              <a:t>Small Sonar sensors are often used in robots to detect objects. Sometimes they are used along with an IR-based sensor to improve the likelihood of object detection. Some robots and other devices even add a mechanical bump or limit switch. To detect objects in different directions, some robots rotate sensors on a turret or use several sensors mounted facing out at different angles .</a:t>
            </a:r>
            <a:br>
              <a:rPr lang="en-US" dirty="0"/>
            </a:br>
            <a:endParaRPr lang="en-US" dirty="0"/>
          </a:p>
        </p:txBody>
      </p:sp>
      <p:pic>
        <p:nvPicPr>
          <p:cNvPr id="10" name="Picture 10" descr="อัลตราโซนิค เซนเซอร์ วัดระยะทาง HC-SR04 Ultrasonic Sensor Module Distance  Measuring for arduino | Shopee Thailand">
            <a:extLst>
              <a:ext uri="{FF2B5EF4-FFF2-40B4-BE49-F238E27FC236}">
                <a16:creationId xmlns:a16="http://schemas.microsoft.com/office/drawing/2014/main" id="{CF380948-9240-417A-943F-9D6AB62E5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400" y="4493679"/>
            <a:ext cx="2227796" cy="222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Schematic Diagram </a:t>
            </a:r>
          </a:p>
        </p:txBody>
      </p:sp>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CB62C4E-83C7-4443-BFA1-31B5674FB2E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4B19D70A-B774-4CA0-A35D-5C4F42AD4F5C}"/>
              </a:ext>
            </a:extLst>
          </p:cNvPr>
          <p:cNvPicPr>
            <a:picLocks noChangeAspect="1"/>
          </p:cNvPicPr>
          <p:nvPr/>
        </p:nvPicPr>
        <p:blipFill>
          <a:blip r:embed="rId2"/>
          <a:stretch>
            <a:fillRect/>
          </a:stretch>
        </p:blipFill>
        <p:spPr>
          <a:xfrm>
            <a:off x="5515856" y="534035"/>
            <a:ext cx="5732288" cy="5822315"/>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Block Diagram</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endParaRPr lang="en-US" sz="24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44401AA-97FA-4154-9E42-439D08111C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2040" y="762672"/>
            <a:ext cx="5090160" cy="4884420"/>
          </a:xfrm>
          <a:prstGeom prst="rect">
            <a:avLst/>
          </a:prstGeom>
          <a:noFill/>
          <a:ln>
            <a:noFill/>
          </a:ln>
        </p:spPr>
      </p:pic>
    </p:spTree>
    <p:extLst>
      <p:ext uri="{BB962C8B-B14F-4D97-AF65-F5344CB8AC3E}">
        <p14:creationId xmlns:p14="http://schemas.microsoft.com/office/powerpoint/2010/main" val="181391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F13F-B6F6-4F83-AB83-C0D091CE289C}"/>
              </a:ext>
            </a:extLst>
          </p:cNvPr>
          <p:cNvSpPr>
            <a:spLocks noGrp="1"/>
          </p:cNvSpPr>
          <p:nvPr>
            <p:ph type="title"/>
          </p:nvPr>
        </p:nvSpPr>
        <p:spPr/>
        <p:txBody>
          <a:bodyPr/>
          <a:lstStyle/>
          <a:p>
            <a:r>
              <a:rPr lang="en-US" dirty="0"/>
              <a:t>Flowchart</a:t>
            </a:r>
          </a:p>
        </p:txBody>
      </p:sp>
      <p:sp>
        <p:nvSpPr>
          <p:cNvPr id="3" name="Text Placeholder 2">
            <a:extLst>
              <a:ext uri="{FF2B5EF4-FFF2-40B4-BE49-F238E27FC236}">
                <a16:creationId xmlns:a16="http://schemas.microsoft.com/office/drawing/2014/main" id="{E7A29FEB-BB3B-43E2-AFDF-1A085BA0A0D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28FD59D0-1796-4E0E-A39C-F7FA2728B23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2C29833D-B6AA-4407-BCE9-ED33211B8C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9DD8901-8416-499A-BB72-B9C38A2EAF75}"/>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D2A9E582-45FF-4741-842F-F97DCF29531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420747E8-5E02-42D6-9947-1F1EE1BFFAF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9FBE444D-40A1-49A8-906E-9B3DBE0D33E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pic>
        <p:nvPicPr>
          <p:cNvPr id="1026" name="Picture 2">
            <a:extLst>
              <a:ext uri="{FF2B5EF4-FFF2-40B4-BE49-F238E27FC236}">
                <a16:creationId xmlns:a16="http://schemas.microsoft.com/office/drawing/2014/main" id="{2A3C5533-B0D9-4E90-9467-B563D26DD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73" y="303212"/>
            <a:ext cx="6007698" cy="618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5237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119</TotalTime>
  <Words>529</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Tw Cen MT</vt:lpstr>
      <vt:lpstr>ShapesVTI</vt:lpstr>
      <vt:lpstr>Smart Trash Bin</vt:lpstr>
      <vt:lpstr>Topic</vt:lpstr>
      <vt:lpstr>What is smart trash bin?</vt:lpstr>
      <vt:lpstr>What is smart trash bin?</vt:lpstr>
      <vt:lpstr>Hardware</vt:lpstr>
      <vt:lpstr>Ultrasonic Sensor HC-SR04</vt:lpstr>
      <vt:lpstr>Schematic Diagram </vt:lpstr>
      <vt:lpstr>Block Diagram</vt:lpstr>
      <vt:lpstr>Flowchart</vt:lpstr>
      <vt:lpstr>Library  </vt:lpstr>
      <vt:lpstr>Code</vt:lpstr>
      <vt:lpstr>Code(2)</vt:lpstr>
      <vt:lpstr>Demo Time</vt:lpstr>
      <vt:lpstr>Improvement &amp;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Trash Bin</dc:title>
  <dc:creator>Atnhai Atthawit</dc:creator>
  <cp:lastModifiedBy>Atnhai Atthawit</cp:lastModifiedBy>
  <cp:revision>3</cp:revision>
  <dcterms:created xsi:type="dcterms:W3CDTF">2021-11-26T04:41:02Z</dcterms:created>
  <dcterms:modified xsi:type="dcterms:W3CDTF">2021-11-26T06:41:52Z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